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79"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68" autoAdjust="0"/>
  </p:normalViewPr>
  <p:slideViewPr>
    <p:cSldViewPr>
      <p:cViewPr varScale="1">
        <p:scale>
          <a:sx n="68" d="100"/>
          <a:sy n="68" d="100"/>
        </p:scale>
        <p:origin x="-1771" y="-7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16</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a:t>
            </a:r>
            <a:r>
              <a:rPr lang="en-US" baseline="0" dirty="0" smtClean="0"/>
              <a:t>syntax. </a:t>
            </a:r>
            <a:r>
              <a:rPr lang="en-US" dirty="0" smtClean="0"/>
              <a:t>These </a:t>
            </a:r>
            <a:r>
              <a:rPr lang="en-US" dirty="0" smtClean="0"/>
              <a:t>provide formal specification of design patterns that effectively serve as a schema for data in SciGraph – ensuring consistent representation of data across sources in compliant with the GENO standard.</a:t>
            </a:r>
            <a:r>
              <a:rPr lang="en-US" baseline="0" dirty="0" smtClean="0"/>
              <a:t> </a:t>
            </a:r>
            <a:r>
              <a:rPr lang="en-US" baseline="0" dirty="0" smtClean="0"/>
              <a:t> </a:t>
            </a:r>
            <a:r>
              <a:rPr lang="en-US" dirty="0" smtClean="0"/>
              <a:t>We </a:t>
            </a:r>
            <a:r>
              <a:rPr lang="en-US" dirty="0" smtClean="0"/>
              <a:t>create one of these maps for each source of data we pull into the system,</a:t>
            </a:r>
            <a:r>
              <a:rPr lang="en-US" baseline="0" dirty="0" smtClean="0"/>
              <a:t> and each specifies all possible patterns found in the data. </a:t>
            </a:r>
            <a:r>
              <a:rPr lang="en-US" baseline="0" dirty="0" smtClean="0"/>
              <a:t>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This </a:t>
            </a:r>
            <a:r>
              <a:rPr lang="en-US" b="1" i="1" dirty="0" smtClean="0"/>
              <a:t>is a</a:t>
            </a:r>
            <a:r>
              <a:rPr lang="en-US" b="1" i="1" baseline="0" dirty="0" smtClean="0"/>
              <a:t> simple</a:t>
            </a:r>
            <a:r>
              <a:rPr lang="en-US" b="1" i="1" dirty="0" smtClean="0"/>
              <a:t> example for a</a:t>
            </a:r>
            <a:r>
              <a:rPr lang="en-US" b="1" i="1" baseline="0" dirty="0" smtClean="0"/>
              <a:t> ZFIN G2P association made at the level of an intrinsic genotype, which is c</a:t>
            </a:r>
            <a:r>
              <a:rPr lang="en-US" sz="1200" b="1" i="1" dirty="0" smtClean="0"/>
              <a:t>omprised of homozygous mutations in two genes (ndr2 and </a:t>
            </a:r>
            <a:r>
              <a:rPr lang="en-US" sz="1200" b="1" i="1" dirty="0" err="1" smtClean="0"/>
              <a:t>shha</a:t>
            </a:r>
            <a:r>
              <a:rPr lang="en-US" sz="1200" b="1" i="1" dirty="0" smtClean="0"/>
              <a:t>), qualified by both environment and developmental stage information.  </a:t>
            </a:r>
            <a:r>
              <a:rPr lang="en-US" sz="1200" i="1" dirty="0" smtClean="0"/>
              <a:t>Explore </a:t>
            </a:r>
            <a:r>
              <a:rPr lang="en-US" sz="1200" i="1" dirty="0" smtClean="0"/>
              <a:t>the source data starting</a:t>
            </a:r>
            <a:r>
              <a:rPr lang="en-US" sz="1200" i="1" baseline="0" dirty="0" smtClean="0"/>
              <a:t> with the URL here: </a:t>
            </a:r>
            <a:r>
              <a:rPr lang="en-US" sz="1200" b="1" i="1" u="sng" baseline="0" dirty="0" smtClean="0"/>
              <a:t>http://zfin.org/ZDB-FISH-150901-14833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Here is another example of a ZFIN</a:t>
            </a:r>
            <a:r>
              <a:rPr lang="en-US" b="1" i="1" baseline="0" dirty="0" smtClean="0"/>
              <a:t> </a:t>
            </a:r>
            <a:r>
              <a:rPr lang="en-US" b="1" i="1" dirty="0" smtClean="0"/>
              <a:t>genotype-phenotype association for an effective genotype comprised of</a:t>
            </a:r>
            <a:r>
              <a:rPr lang="en-US" b="1" i="1" baseline="0" dirty="0" smtClean="0"/>
              <a:t> </a:t>
            </a:r>
            <a:r>
              <a:rPr lang="en-US" b="1" i="1" dirty="0" smtClean="0"/>
              <a:t>an intrinsic genotype component containing an </a:t>
            </a:r>
            <a:r>
              <a:rPr lang="en-US" b="1" i="1" dirty="0" err="1" smtClean="0"/>
              <a:t>unlocated</a:t>
            </a:r>
            <a:r>
              <a:rPr lang="en-US" b="1" i="1" dirty="0" smtClean="0"/>
              <a:t> transgenic insertion (i114Tg) which drives GFP expression from the promoter of the </a:t>
            </a:r>
            <a:r>
              <a:rPr lang="en-US" b="1" i="1" dirty="0" err="1" smtClean="0"/>
              <a:t>mpx</a:t>
            </a:r>
            <a:r>
              <a:rPr lang="en-US" b="1" i="1" dirty="0" smtClean="0"/>
              <a:t> gene, and an extrinsic genotype component that contains two reagent-targeted genes (c3b.1 and c3b.2) targeted by the same morpholino (MO3-zic2a</a:t>
            </a:r>
            <a:r>
              <a:rPr lang="en-US" b="1" i="1" dirty="0" smtClean="0"/>
              <a:t>).  </a:t>
            </a:r>
            <a:r>
              <a:rPr lang="en-US" sz="1200" i="1" dirty="0" smtClean="0"/>
              <a:t>Explore the source data starting</a:t>
            </a:r>
            <a:r>
              <a:rPr lang="en-US" sz="1200" i="1" baseline="0" dirty="0" smtClean="0"/>
              <a:t> with the URL here: </a:t>
            </a:r>
            <a:r>
              <a:rPr lang="en-US" sz="1200" b="1" i="1" u="sng" baseline="0" dirty="0" smtClean="0"/>
              <a:t>http://zfin.org/ZDB-FISH-150901-20257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a:t>
            </a:r>
            <a:r>
              <a:rPr lang="en-US" dirty="0" smtClean="0"/>
              <a:t>when </a:t>
            </a:r>
            <a:r>
              <a:rPr lang="en-US" dirty="0" smtClean="0"/>
              <a:t>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24</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Example shows an effective genotype from ZFIN comprised of: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intrinsic genotype with two variant single locus complements: a heterozygous mutation of the </a:t>
            </a:r>
            <a:r>
              <a:rPr lang="en-US" baseline="0" dirty="0" err="1" smtClean="0"/>
              <a:t>shha</a:t>
            </a:r>
            <a:r>
              <a:rPr lang="en-US" baseline="0" dirty="0" smtClean="0"/>
              <a:t> gene, and a random integration of the i114Tg transgene (a </a:t>
            </a:r>
            <a:r>
              <a:rPr lang="en-US" baseline="0" dirty="0" err="1" smtClean="0"/>
              <a:t>gfp</a:t>
            </a:r>
            <a:r>
              <a:rPr lang="en-US" baseline="0" dirty="0" smtClean="0"/>
              <a:t> reporter driven by the promoter of the </a:t>
            </a:r>
            <a:r>
              <a:rPr lang="en-US" baseline="0" dirty="0" err="1" smtClean="0"/>
              <a:t>mpx</a:t>
            </a:r>
            <a:r>
              <a:rPr lang="en-US" baseline="0" dirty="0" smtClean="0"/>
              <a:t>  gene).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extrinsic genotype with a single gene (cdkn1ca) targeted by a morpholino reagent (MO1-cdkn1ca)</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8</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9/18/2016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9/18/2016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9.png"/><Relationship Id="rId10" Type="http://schemas.openxmlformats.org/officeDocument/2006/relationships/image" Target="../media/image12.png"/><Relationship Id="rId4" Type="http://schemas.openxmlformats.org/officeDocument/2006/relationships/image" Target="../media/image8.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72" y="284355"/>
            <a:ext cx="7561830" cy="638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73586" y="228600"/>
            <a:ext cx="40843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3560" y="548640"/>
            <a:ext cx="228600"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a:t>
            </a:r>
            <a:r>
              <a:rPr lang="en-US" dirty="0" smtClean="0">
                <a:solidFill>
                  <a:srgbClr val="002776"/>
                </a:solidFill>
              </a:rPr>
              <a:t>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under 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8650" y="3211975"/>
            <a:ext cx="304800" cy="307777"/>
          </a:xfrm>
          <a:prstGeom prst="rect">
            <a:avLst/>
          </a:prstGeom>
          <a:noFill/>
        </p:spPr>
        <p:txBody>
          <a:bodyPr wrap="square" rtlCol="0">
            <a:spAutoFit/>
          </a:bodyPr>
          <a:lstStyle/>
          <a:p>
            <a:r>
              <a:rPr lang="en-US" sz="1400" dirty="0" smtClean="0"/>
              <a:t>*</a:t>
            </a:r>
            <a:endParaRPr lang="en-US" sz="1400" dirty="0"/>
          </a:p>
        </p:txBody>
      </p:sp>
      <p:sp>
        <p:nvSpPr>
          <p:cNvPr id="8" name="TextBox 7"/>
          <p:cNvSpPr txBox="1"/>
          <p:nvPr/>
        </p:nvSpPr>
        <p:spPr>
          <a:xfrm>
            <a:off x="2773100" y="3947848"/>
            <a:ext cx="434050" cy="307777"/>
          </a:xfrm>
          <a:prstGeom prst="rect">
            <a:avLst/>
          </a:prstGeom>
          <a:noFill/>
        </p:spPr>
        <p:txBody>
          <a:bodyPr wrap="square" rtlCol="0">
            <a:spAutoFit/>
          </a:bodyPr>
          <a:lstStyle/>
          <a:p>
            <a:r>
              <a:rPr lang="en-US" sz="1400" dirty="0" smtClean="0"/>
              <a:t>**</a:t>
            </a:r>
            <a:endParaRPr lang="en-US" sz="1400" dirty="0"/>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610600" cy="2177519"/>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types of genotypes: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a:t>
            </a:r>
            <a:r>
              <a:rPr lang="en-US" sz="1500" dirty="0" smtClean="0">
                <a:latin typeface="Times New Roman" panose="02020603050405020304" pitchFamily="18" charset="0"/>
                <a:cs typeface="Times New Roman" panose="02020603050405020304" pitchFamily="18" charset="0"/>
              </a:rPr>
              <a:t>(e.g.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826519"/>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827589"/>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520752" y="4781374"/>
            <a:ext cx="2390591" cy="538609"/>
          </a:xfrm>
          <a:prstGeom prst="rect">
            <a:avLst/>
          </a:prstGeom>
        </p:spPr>
        <p:txBody>
          <a:bodyPr wrap="none">
            <a:spAutoFit/>
          </a:bodyPr>
          <a:lstStyle/>
          <a:p>
            <a:pPr algn="ctr"/>
            <a:endParaRPr lang="en-US" sz="900" b="1" dirty="0">
              <a:latin typeface="Times New Roman" panose="02020603050405020304" pitchFamily="18" charset="0"/>
              <a:ea typeface="+mj-ea"/>
              <a:cs typeface="Times New Roman" panose="02020603050405020304" pitchFamily="18" charset="0"/>
            </a:endParaRPr>
          </a:p>
          <a:p>
            <a:pPr algn="ctr"/>
            <a:r>
              <a:rPr lang="en-US" sz="2000" b="1" dirty="0" smtClean="0">
                <a:latin typeface="Times New Roman" panose="02020603050405020304" pitchFamily="18" charset="0"/>
                <a:ea typeface="+mj-ea"/>
                <a:cs typeface="Times New Roman" panose="02020603050405020304" pitchFamily="18" charset="0"/>
              </a:rPr>
              <a:t>‘Intrinsic’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324245" y="4933122"/>
            <a:ext cx="2448299"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‘Extrinsic’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MO1-shhb(2ng)</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25701" y="5879068"/>
            <a:ext cx="2419445"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‘Effective’ Genotype</a:t>
            </a:r>
            <a:endParaRPr lang="en-US" sz="2000"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shhb</a:t>
            </a:r>
            <a:r>
              <a:rPr lang="en-US" b="1" baseline="30000" dirty="0">
                <a:solidFill>
                  <a:srgbClr val="00B050"/>
                </a:solidFill>
                <a:latin typeface="Times New Roman" panose="02020603050405020304" pitchFamily="18" charset="0"/>
                <a:cs typeface="Times New Roman" panose="02020603050405020304" pitchFamily="18" charset="0"/>
              </a:rPr>
              <a:t>MO1-shhb(2ng</a:t>
            </a:r>
            <a:r>
              <a:rPr lang="en-US" b="1" baseline="30000" dirty="0" smtClean="0">
                <a:solidFill>
                  <a:srgbClr val="00B050"/>
                </a:solidFill>
                <a:latin typeface="Times New Roman" panose="02020603050405020304" pitchFamily="18" charset="0"/>
                <a:cs typeface="Times New Roman" panose="02020603050405020304" pitchFamily="18" charset="0"/>
              </a:rPr>
              <a:t>)</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64177" y="5391090"/>
            <a:ext cx="330540"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a:t>
            </a:r>
            <a:endParaRPr lang="en-US" sz="2000"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90501"/>
            <a:ext cx="8686800" cy="615642"/>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924800" y="3988816"/>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564868"/>
            <a:ext cx="9098966"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4" y="342933"/>
            <a:ext cx="7477004" cy="6310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68198"/>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323388" y="87351"/>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Decomposition of an Effective Genotype </a:t>
            </a:r>
            <a:endParaRPr lang="en-US" sz="2800" dirty="0">
              <a:solidFill>
                <a:srgbClr val="002776"/>
              </a:solidFill>
            </a:endParaRPr>
          </a:p>
        </p:txBody>
      </p:sp>
      <p:sp>
        <p:nvSpPr>
          <p:cNvPr id="7" name="Rectangle 6"/>
          <p:cNvSpPr/>
          <p:nvPr/>
        </p:nvSpPr>
        <p:spPr>
          <a:xfrm>
            <a:off x="5295342" y="331201"/>
            <a:ext cx="28041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r>
              <a:rPr lang="en-US" sz="1100" i="1" dirty="0" smtClean="0">
                <a:solidFill>
                  <a:srgbClr val="C00000"/>
                </a:solidFill>
                <a:latin typeface="Times New Roman" panose="02020603050405020304" pitchFamily="18" charset="0"/>
                <a:cs typeface="Times New Roman" panose="02020603050405020304" pitchFamily="18" charset="0"/>
              </a:rPr>
              <a:t>; i114Tg/? [TL</a:t>
            </a:r>
            <a:r>
              <a:rPr lang="en-US" sz="1100" i="1" dirty="0" smtClean="0">
                <a:solidFill>
                  <a:srgbClr val="C00000"/>
                </a:solidFill>
                <a:latin typeface="Times New Roman" panose="02020603050405020304" pitchFamily="18" charset="0"/>
                <a:cs typeface="Times New Roman" panose="02020603050405020304" pitchFamily="18" charset="0"/>
              </a:rPr>
              <a:t>]; 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6615276" y="1932356"/>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164580" y="1206192"/>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295236" y="2614625"/>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299960" y="3324552"/>
            <a:ext cx="105918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MO3-cdkn1ca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04842" y="3545144"/>
            <a:ext cx="7010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566747" y="1240052"/>
            <a:ext cx="1905000" cy="335989"/>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dirty="0">
                <a:solidFill>
                  <a:srgbClr val="C00000"/>
                </a:solidFill>
                <a:latin typeface="Times New Roman" panose="02020603050405020304" pitchFamily="18" charset="0"/>
                <a:cs typeface="Times New Roman" panose="02020603050405020304" pitchFamily="18" charset="0"/>
              </a:rPr>
              <a:t>; </a:t>
            </a:r>
            <a:r>
              <a:rPr lang="en-US" sz="1100" i="1" dirty="0" smtClean="0">
                <a:solidFill>
                  <a:srgbClr val="C00000"/>
                </a:solidFill>
                <a:latin typeface="Times New Roman" panose="02020603050405020304" pitchFamily="18" charset="0"/>
                <a:cs typeface="Times New Roman" panose="02020603050405020304" pitchFamily="18" charset="0"/>
              </a:rPr>
              <a:t>i114Tg/? </a:t>
            </a:r>
            <a:r>
              <a:rPr lang="en-US" sz="1100" i="1" dirty="0">
                <a:solidFill>
                  <a:srgbClr val="C00000"/>
                </a:solidFill>
                <a:latin typeface="Times New Roman" panose="02020603050405020304" pitchFamily="18" charset="0"/>
                <a:cs typeface="Times New Roman" panose="02020603050405020304" pitchFamily="18" charset="0"/>
              </a:rPr>
              <a:t>[TL</a:t>
            </a:r>
            <a:r>
              <a:rPr lang="en-US" sz="1100" i="1" dirty="0" smtClean="0">
                <a:solidFill>
                  <a:srgbClr val="C00000"/>
                </a:solidFill>
                <a:latin typeface="Times New Roman" panose="02020603050405020304" pitchFamily="18" charset="0"/>
                <a:cs typeface="Times New Roman" panose="02020603050405020304" pitchFamily="18" charset="0"/>
              </a:rPr>
              <a:t>]</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194560" y="2349192"/>
            <a:ext cx="1310640" cy="430887"/>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r>
              <a:rPr lang="en-US" sz="1100" i="1" dirty="0" smtClean="0">
                <a:solidFill>
                  <a:srgbClr val="C00000"/>
                </a:solidFill>
                <a:latin typeface="Times New Roman" panose="02020603050405020304" pitchFamily="18" charset="0"/>
                <a:cs typeface="Times New Roman" panose="02020603050405020304" pitchFamily="18" charset="0"/>
              </a:rPr>
              <a:t>;</a:t>
            </a:r>
          </a:p>
          <a:p>
            <a:pPr algn="ctr"/>
            <a:r>
              <a:rPr lang="en-US" sz="1100" i="1" dirty="0" smtClean="0">
                <a:solidFill>
                  <a:srgbClr val="C00000"/>
                </a:solidFill>
                <a:latin typeface="Times New Roman" panose="02020603050405020304" pitchFamily="18" charset="0"/>
                <a:cs typeface="Times New Roman" panose="02020603050405020304" pitchFamily="18" charset="0"/>
              </a:rPr>
              <a:t>i114Tg/?</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024053" y="2349192"/>
            <a:ext cx="45720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[TL]</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171700" y="3644592"/>
            <a:ext cx="800100" cy="261610"/>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799984" y="3624908"/>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228407" y="4328110"/>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unspecified</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205740" y="4146759"/>
            <a:ext cx="10515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heterozygous</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108960" y="4914602"/>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644727" y="489936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404668" y="6180936"/>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514629" y="6146367"/>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6241896"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gfp</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4719753"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mpx</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4191000" y="4654691"/>
            <a:ext cx="914400" cy="308161"/>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856220" y="5035691"/>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p-i114Tg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1577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pic>
        <p:nvPicPr>
          <p:cNvPr id="28" name="Picture 4" descr="C:\Users\brushm\AppData\Roaming\PixelMetrics\CaptureWiz\Temp\7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4939"/>
          <a:stretch/>
        </p:blipFill>
        <p:spPr bwMode="auto">
          <a:xfrm>
            <a:off x="9089089" y="6633005"/>
            <a:ext cx="109822" cy="231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793248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a:t>
            </a:r>
            <a:r>
              <a:rPr lang="en-US" dirty="0" smtClean="0">
                <a:latin typeface="Times New Roman" panose="02020603050405020304" pitchFamily="18" charset="0"/>
                <a:cs typeface="Times New Roman" panose="02020603050405020304" pitchFamily="18" charset="0"/>
              </a:rPr>
              <a:t>in greater</a:t>
            </a:r>
            <a:r>
              <a:rPr lang="en-US" dirty="0" smtClean="0">
                <a:latin typeface="Times New Roman" panose="02020603050405020304" pitchFamily="18" charset="0"/>
                <a:cs typeface="Times New Roman" panose="02020603050405020304" pitchFamily="18" charset="0"/>
              </a:rPr>
              <a:t> detail – </a:t>
            </a:r>
            <a:r>
              <a:rPr lang="en-US" dirty="0" smtClean="0">
                <a:latin typeface="Times New Roman" panose="02020603050405020304" pitchFamily="18" charset="0"/>
                <a:cs typeface="Times New Roman" panose="02020603050405020304" pitchFamily="18" charset="0"/>
              </a:rPr>
              <a:t>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17444</TotalTime>
  <Words>3046</Words>
  <Application>Microsoft Office PowerPoint</Application>
  <PresentationFormat>On-screen Show (4:3)</PresentationFormat>
  <Paragraphs>340</Paragraphs>
  <Slides>24</Slides>
  <Notes>23</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The Genotype Ontology</vt:lpstr>
      <vt:lpstr>GENO Overview</vt:lpstr>
      <vt:lpstr>GENO in Monarch</vt:lpstr>
      <vt:lpstr>PowerPoint Presentation</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39</cp:revision>
  <dcterms:created xsi:type="dcterms:W3CDTF">2016-02-11T01:11:13Z</dcterms:created>
  <dcterms:modified xsi:type="dcterms:W3CDTF">2016-09-19T20:55:28Z</dcterms:modified>
</cp:coreProperties>
</file>